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137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B7554-3EDE-4EC6-864B-92642B2E008D}" type="datetimeFigureOut">
              <a:rPr lang="en-US" smtClean="0"/>
              <a:pPr/>
              <a:t>7/10/2019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F8C31-6B18-41A5-B635-5F9168438E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314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B7554-3EDE-4EC6-864B-92642B2E008D}" type="datetimeFigureOut">
              <a:rPr lang="en-US" smtClean="0"/>
              <a:pPr/>
              <a:t>7/10/2019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F8C31-6B18-41A5-B635-5F9168438E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131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B7554-3EDE-4EC6-864B-92642B2E008D}" type="datetimeFigureOut">
              <a:rPr lang="en-US" smtClean="0"/>
              <a:pPr/>
              <a:t>7/10/2019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F8C31-6B18-41A5-B635-5F9168438E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581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B7554-3EDE-4EC6-864B-92642B2E008D}" type="datetimeFigureOut">
              <a:rPr lang="en-US" smtClean="0"/>
              <a:pPr/>
              <a:t>7/10/2019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F8C31-6B18-41A5-B635-5F9168438E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064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B7554-3EDE-4EC6-864B-92642B2E008D}" type="datetimeFigureOut">
              <a:rPr lang="en-US" smtClean="0"/>
              <a:pPr/>
              <a:t>7/10/2019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F8C31-6B18-41A5-B635-5F9168438E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497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B7554-3EDE-4EC6-864B-92642B2E008D}" type="datetimeFigureOut">
              <a:rPr lang="en-US" smtClean="0"/>
              <a:pPr/>
              <a:t>7/10/2019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F8C31-6B18-41A5-B635-5F9168438E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996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B7554-3EDE-4EC6-864B-92642B2E008D}" type="datetimeFigureOut">
              <a:rPr lang="en-US" smtClean="0"/>
              <a:pPr/>
              <a:t>7/10/2019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F8C31-6B18-41A5-B635-5F9168438E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573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B7554-3EDE-4EC6-864B-92642B2E008D}" type="datetimeFigureOut">
              <a:rPr lang="en-US" smtClean="0"/>
              <a:pPr/>
              <a:t>7/10/2019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F8C31-6B18-41A5-B635-5F9168438E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408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B7554-3EDE-4EC6-864B-92642B2E008D}" type="datetimeFigureOut">
              <a:rPr lang="en-US" smtClean="0"/>
              <a:pPr/>
              <a:t>7/10/2019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F8C31-6B18-41A5-B635-5F9168438E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988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B7554-3EDE-4EC6-864B-92642B2E008D}" type="datetimeFigureOut">
              <a:rPr lang="en-US" smtClean="0"/>
              <a:pPr/>
              <a:t>7/10/2019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F8C31-6B18-41A5-B635-5F9168438E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207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B7554-3EDE-4EC6-864B-92642B2E008D}" type="datetimeFigureOut">
              <a:rPr lang="en-US" smtClean="0"/>
              <a:pPr/>
              <a:t>7/10/2019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F8C31-6B18-41A5-B635-5F9168438E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363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B7554-3EDE-4EC6-864B-92642B2E008D}" type="datetimeFigureOut">
              <a:rPr lang="en-US" smtClean="0"/>
              <a:pPr/>
              <a:t>7/10/2019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5F8C31-6B18-41A5-B635-5F9168438E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62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6889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PCB Order Specification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162800" cy="4572000"/>
          </a:xfrm>
        </p:spPr>
        <p:txBody>
          <a:bodyPr>
            <a:normAutofit fontScale="25000" lnSpcReduction="20000"/>
          </a:bodyPr>
          <a:lstStyle/>
          <a:p>
            <a:pPr lvl="0" algn="l"/>
            <a:r>
              <a:rPr lang="en-US" sz="4800" dirty="0" smtClean="0">
                <a:solidFill>
                  <a:schemeClr val="tx1"/>
                </a:solidFill>
              </a:rPr>
              <a:t>PCB name: 901_10089 </a:t>
            </a:r>
            <a:r>
              <a:rPr lang="en-US" sz="4800" dirty="0" smtClean="0">
                <a:solidFill>
                  <a:schemeClr val="tx1"/>
                </a:solidFill>
              </a:rPr>
              <a:t>V3</a:t>
            </a:r>
            <a:endParaRPr lang="en-US" sz="4800" dirty="0" smtClean="0">
              <a:solidFill>
                <a:schemeClr val="tx1"/>
              </a:solidFill>
            </a:endParaRPr>
          </a:p>
          <a:p>
            <a:pPr lvl="0" algn="l"/>
            <a:r>
              <a:rPr lang="en-US" sz="4800" dirty="0" smtClean="0">
                <a:solidFill>
                  <a:schemeClr val="tx1"/>
                </a:solidFill>
              </a:rPr>
              <a:t>Number of PCBs: 50-pcs</a:t>
            </a:r>
          </a:p>
          <a:p>
            <a:pPr lvl="0" algn="l"/>
            <a:r>
              <a:rPr lang="en-US" sz="4800" dirty="0" smtClean="0">
                <a:solidFill>
                  <a:schemeClr val="tx1"/>
                </a:solidFill>
              </a:rPr>
              <a:t>Number </a:t>
            </a:r>
            <a:r>
              <a:rPr lang="en-US" sz="4800" dirty="0">
                <a:solidFill>
                  <a:schemeClr val="tx1"/>
                </a:solidFill>
              </a:rPr>
              <a:t>of </a:t>
            </a:r>
            <a:r>
              <a:rPr lang="en-US" sz="4800" dirty="0" smtClean="0">
                <a:solidFill>
                  <a:schemeClr val="tx1"/>
                </a:solidFill>
              </a:rPr>
              <a:t>Layers:</a:t>
            </a:r>
            <a:r>
              <a:rPr lang="en-US" sz="4800" dirty="0">
                <a:solidFill>
                  <a:schemeClr val="tx1"/>
                </a:solidFill>
              </a:rPr>
              <a:t>     single layer double surfaces</a:t>
            </a:r>
          </a:p>
          <a:p>
            <a:pPr lvl="0" algn="l"/>
            <a:r>
              <a:rPr lang="en-US" sz="4800" dirty="0">
                <a:solidFill>
                  <a:schemeClr val="tx1"/>
                </a:solidFill>
              </a:rPr>
              <a:t>Finished Overall </a:t>
            </a:r>
            <a:r>
              <a:rPr lang="en-US" sz="4800" dirty="0" smtClean="0">
                <a:solidFill>
                  <a:schemeClr val="tx1"/>
                </a:solidFill>
              </a:rPr>
              <a:t>Thickness:</a:t>
            </a:r>
            <a:r>
              <a:rPr lang="en-US" sz="4800" dirty="0">
                <a:solidFill>
                  <a:schemeClr val="tx1"/>
                </a:solidFill>
              </a:rPr>
              <a:t>    </a:t>
            </a:r>
            <a:r>
              <a:rPr lang="en-US" sz="4800" dirty="0" smtClean="0">
                <a:solidFill>
                  <a:schemeClr val="tx1"/>
                </a:solidFill>
              </a:rPr>
              <a:t>0.238mm </a:t>
            </a:r>
            <a:r>
              <a:rPr lang="en-US" sz="4800" dirty="0">
                <a:solidFill>
                  <a:schemeClr val="tx1"/>
                </a:solidFill>
              </a:rPr>
              <a:t>(</a:t>
            </a:r>
            <a:r>
              <a:rPr lang="en-US" sz="4800" dirty="0" smtClean="0">
                <a:solidFill>
                  <a:schemeClr val="tx1"/>
                </a:solidFill>
              </a:rPr>
              <a:t>0.017 </a:t>
            </a:r>
            <a:r>
              <a:rPr lang="en-US" sz="4800" dirty="0">
                <a:solidFill>
                  <a:schemeClr val="tx1"/>
                </a:solidFill>
              </a:rPr>
              <a:t>top Cu + </a:t>
            </a:r>
            <a:r>
              <a:rPr lang="en-US" sz="4800" dirty="0" smtClean="0">
                <a:solidFill>
                  <a:schemeClr val="tx1"/>
                </a:solidFill>
              </a:rPr>
              <a:t>0.203 RO4003C </a:t>
            </a:r>
            <a:r>
              <a:rPr lang="en-US" sz="4800" dirty="0">
                <a:solidFill>
                  <a:schemeClr val="tx1"/>
                </a:solidFill>
              </a:rPr>
              <a:t>+</a:t>
            </a:r>
            <a:r>
              <a:rPr lang="en-US" sz="4800" dirty="0" smtClean="0">
                <a:solidFill>
                  <a:schemeClr val="tx1"/>
                </a:solidFill>
              </a:rPr>
              <a:t>0.017 </a:t>
            </a:r>
            <a:r>
              <a:rPr lang="en-US" sz="4800" dirty="0">
                <a:solidFill>
                  <a:schemeClr val="tx1"/>
                </a:solidFill>
              </a:rPr>
              <a:t>bottom Cu)</a:t>
            </a:r>
          </a:p>
          <a:p>
            <a:pPr lvl="0" algn="l"/>
            <a:r>
              <a:rPr lang="en-US" sz="4800" dirty="0">
                <a:solidFill>
                  <a:schemeClr val="tx1"/>
                </a:solidFill>
              </a:rPr>
              <a:t>Material Type(s): Rogers </a:t>
            </a:r>
            <a:r>
              <a:rPr lang="en-US" sz="4800" dirty="0" smtClean="0">
                <a:solidFill>
                  <a:schemeClr val="tx1"/>
                </a:solidFill>
              </a:rPr>
              <a:t>RO4003C </a:t>
            </a:r>
            <a:r>
              <a:rPr lang="en-US" sz="4800" dirty="0">
                <a:solidFill>
                  <a:schemeClr val="tx1"/>
                </a:solidFill>
              </a:rPr>
              <a:t>with </a:t>
            </a:r>
            <a:r>
              <a:rPr lang="en-US" sz="4800" dirty="0" smtClean="0">
                <a:solidFill>
                  <a:schemeClr val="tx1"/>
                </a:solidFill>
              </a:rPr>
              <a:t>1/2oz </a:t>
            </a:r>
            <a:r>
              <a:rPr lang="en-US" sz="4800" dirty="0">
                <a:solidFill>
                  <a:schemeClr val="tx1"/>
                </a:solidFill>
              </a:rPr>
              <a:t>Cu </a:t>
            </a:r>
            <a:r>
              <a:rPr lang="en-US" sz="4800" dirty="0" err="1" smtClean="0">
                <a:solidFill>
                  <a:schemeClr val="tx1"/>
                </a:solidFill>
              </a:rPr>
              <a:t>clads</a:t>
            </a:r>
            <a:endParaRPr lang="en-US" sz="4800" dirty="0">
              <a:solidFill>
                <a:schemeClr val="tx1"/>
              </a:solidFill>
            </a:endParaRPr>
          </a:p>
          <a:p>
            <a:pPr lvl="0" algn="l"/>
            <a:r>
              <a:rPr lang="en-US" sz="4800" dirty="0">
                <a:solidFill>
                  <a:schemeClr val="tx1"/>
                </a:solidFill>
              </a:rPr>
              <a:t>Exterior Board </a:t>
            </a:r>
            <a:r>
              <a:rPr lang="en-US" sz="4800" dirty="0" smtClean="0">
                <a:solidFill>
                  <a:schemeClr val="tx1"/>
                </a:solidFill>
              </a:rPr>
              <a:t>Dimensions: 28 </a:t>
            </a:r>
            <a:r>
              <a:rPr lang="en-US" sz="4800" dirty="0">
                <a:solidFill>
                  <a:schemeClr val="tx1"/>
                </a:solidFill>
              </a:rPr>
              <a:t>x </a:t>
            </a:r>
            <a:r>
              <a:rPr lang="en-US" sz="4800" dirty="0" smtClean="0">
                <a:solidFill>
                  <a:schemeClr val="tx1"/>
                </a:solidFill>
              </a:rPr>
              <a:t>25 </a:t>
            </a:r>
            <a:r>
              <a:rPr lang="en-US" sz="4800" dirty="0">
                <a:solidFill>
                  <a:schemeClr val="tx1"/>
                </a:solidFill>
              </a:rPr>
              <a:t>mm</a:t>
            </a:r>
          </a:p>
          <a:p>
            <a:pPr algn="l"/>
            <a:r>
              <a:rPr lang="en-US" sz="4800" dirty="0">
                <a:solidFill>
                  <a:schemeClr val="tx1"/>
                </a:solidFill>
              </a:rPr>
              <a:t>                  a: Manufacturing Rails for Assembly No</a:t>
            </a:r>
          </a:p>
          <a:p>
            <a:pPr lvl="0" algn="l"/>
            <a:r>
              <a:rPr lang="en-US" sz="4800" dirty="0" smtClean="0">
                <a:solidFill>
                  <a:schemeClr val="tx1"/>
                </a:solidFill>
              </a:rPr>
              <a:t>Smallest </a:t>
            </a:r>
            <a:r>
              <a:rPr lang="en-US" sz="4800" dirty="0">
                <a:solidFill>
                  <a:schemeClr val="tx1"/>
                </a:solidFill>
              </a:rPr>
              <a:t>Finished Hole Size:      </a:t>
            </a:r>
            <a:r>
              <a:rPr lang="en-US" sz="4800" dirty="0" smtClean="0">
                <a:solidFill>
                  <a:schemeClr val="tx1"/>
                </a:solidFill>
              </a:rPr>
              <a:t>0.3mm</a:t>
            </a:r>
          </a:p>
          <a:p>
            <a:pPr lvl="0" algn="l"/>
            <a:r>
              <a:rPr lang="en-US" sz="4800" dirty="0" smtClean="0">
                <a:solidFill>
                  <a:schemeClr val="tx1"/>
                </a:solidFill>
              </a:rPr>
              <a:t>Pad </a:t>
            </a:r>
            <a:r>
              <a:rPr lang="en-US" sz="4800" dirty="0">
                <a:solidFill>
                  <a:schemeClr val="tx1"/>
                </a:solidFill>
              </a:rPr>
              <a:t>Size Used for the Smallest Finished Hole Size</a:t>
            </a:r>
            <a:r>
              <a:rPr lang="en-US" sz="4800" dirty="0" smtClean="0">
                <a:solidFill>
                  <a:schemeClr val="tx1"/>
                </a:solidFill>
              </a:rPr>
              <a:t>:</a:t>
            </a:r>
            <a:endParaRPr lang="en-US" sz="4800" dirty="0">
              <a:solidFill>
                <a:schemeClr val="tx1"/>
              </a:solidFill>
            </a:endParaRPr>
          </a:p>
          <a:p>
            <a:pPr lvl="0" algn="l"/>
            <a:r>
              <a:rPr lang="en-US" sz="4800" dirty="0">
                <a:solidFill>
                  <a:schemeClr val="tx1"/>
                </a:solidFill>
              </a:rPr>
              <a:t>Surface Finish(s):          </a:t>
            </a:r>
            <a:r>
              <a:rPr lang="en-US" sz="4800" dirty="0" smtClean="0">
                <a:solidFill>
                  <a:schemeClr val="tx1"/>
                </a:solidFill>
              </a:rPr>
              <a:t>30um-in </a:t>
            </a:r>
            <a:r>
              <a:rPr lang="en-US" sz="4800" dirty="0" smtClean="0">
                <a:solidFill>
                  <a:schemeClr val="tx1"/>
                </a:solidFill>
              </a:rPr>
              <a:t>minimum, Soft-gold plating</a:t>
            </a:r>
            <a:endParaRPr lang="en-US" sz="4800" dirty="0">
              <a:solidFill>
                <a:schemeClr val="tx1"/>
              </a:solidFill>
            </a:endParaRPr>
          </a:p>
          <a:p>
            <a:pPr lvl="0" algn="l"/>
            <a:r>
              <a:rPr lang="en-US" sz="4800" dirty="0">
                <a:solidFill>
                  <a:schemeClr val="tx1"/>
                </a:solidFill>
              </a:rPr>
              <a:t>Solder mask Color:       Green</a:t>
            </a:r>
          </a:p>
          <a:p>
            <a:pPr lvl="0" algn="l"/>
            <a:r>
              <a:rPr lang="en-US" sz="4800" dirty="0">
                <a:solidFill>
                  <a:schemeClr val="tx1"/>
                </a:solidFill>
              </a:rPr>
              <a:t>Electrolytic Gold Edge Connectors (aka fingers):            No</a:t>
            </a:r>
          </a:p>
          <a:p>
            <a:pPr lvl="0" algn="l"/>
            <a:r>
              <a:rPr lang="en-US" sz="4800" dirty="0">
                <a:solidFill>
                  <a:schemeClr val="tx1"/>
                </a:solidFill>
              </a:rPr>
              <a:t>Edge Mill, Back-Drill, Countersinks or </a:t>
            </a:r>
            <a:r>
              <a:rPr lang="en-US" sz="4800" dirty="0" err="1">
                <a:solidFill>
                  <a:schemeClr val="tx1"/>
                </a:solidFill>
              </a:rPr>
              <a:t>Counterbores</a:t>
            </a:r>
            <a:r>
              <a:rPr lang="en-US" sz="4800" dirty="0">
                <a:solidFill>
                  <a:schemeClr val="tx1"/>
                </a:solidFill>
              </a:rPr>
              <a:t>:       </a:t>
            </a:r>
            <a:r>
              <a:rPr lang="en-US" sz="4800" dirty="0" smtClean="0">
                <a:solidFill>
                  <a:schemeClr val="tx1"/>
                </a:solidFill>
              </a:rPr>
              <a:t>no</a:t>
            </a:r>
            <a:endParaRPr lang="en-US" sz="4800" dirty="0">
              <a:solidFill>
                <a:schemeClr val="tx1"/>
              </a:solidFill>
            </a:endParaRPr>
          </a:p>
          <a:p>
            <a:pPr lvl="0" algn="l"/>
            <a:r>
              <a:rPr lang="en-US" sz="4800" dirty="0">
                <a:solidFill>
                  <a:schemeClr val="tx1"/>
                </a:solidFill>
              </a:rPr>
              <a:t>Through Hole Via Fill </a:t>
            </a:r>
            <a:r>
              <a:rPr lang="en-US" sz="4800" dirty="0" smtClean="0">
                <a:solidFill>
                  <a:schemeClr val="tx1"/>
                </a:solidFill>
              </a:rPr>
              <a:t>Required: </a:t>
            </a:r>
            <a:r>
              <a:rPr lang="en-US" sz="4800" dirty="0">
                <a:solidFill>
                  <a:schemeClr val="tx1"/>
                </a:solidFill>
              </a:rPr>
              <a:t>Solid </a:t>
            </a:r>
            <a:r>
              <a:rPr lang="en-US" sz="4800" dirty="0" smtClean="0">
                <a:solidFill>
                  <a:schemeClr val="tx1"/>
                </a:solidFill>
              </a:rPr>
              <a:t>Copper filled </a:t>
            </a:r>
            <a:r>
              <a:rPr lang="en-US" sz="4800" dirty="0">
                <a:solidFill>
                  <a:schemeClr val="tx1"/>
                </a:solidFill>
              </a:rPr>
              <a:t>for </a:t>
            </a:r>
            <a:r>
              <a:rPr lang="en-US" sz="4800" dirty="0" smtClean="0">
                <a:solidFill>
                  <a:schemeClr val="tx1"/>
                </a:solidFill>
              </a:rPr>
              <a:t>center portion (shown in next page). </a:t>
            </a:r>
            <a:r>
              <a:rPr lang="en-US" sz="4800" dirty="0" smtClean="0">
                <a:solidFill>
                  <a:srgbClr val="FF0000"/>
                </a:solidFill>
              </a:rPr>
              <a:t>Cu-paste is not acceptable.</a:t>
            </a:r>
            <a:endParaRPr lang="en-US" sz="4800" dirty="0">
              <a:solidFill>
                <a:srgbClr val="FF0000"/>
              </a:solidFill>
            </a:endParaRPr>
          </a:p>
          <a:p>
            <a:pPr lvl="0" algn="l"/>
            <a:r>
              <a:rPr lang="en-US" sz="4800" dirty="0" smtClean="0">
                <a:solidFill>
                  <a:schemeClr val="tx1"/>
                </a:solidFill>
              </a:rPr>
              <a:t>Other holes are normal plated through holes.</a:t>
            </a:r>
            <a:endParaRPr lang="en-US" sz="4800" dirty="0">
              <a:solidFill>
                <a:schemeClr val="tx1"/>
              </a:solidFill>
            </a:endParaRPr>
          </a:p>
          <a:p>
            <a:pPr lvl="0" algn="l"/>
            <a:r>
              <a:rPr lang="en-US" sz="4800" dirty="0">
                <a:solidFill>
                  <a:schemeClr val="tx1"/>
                </a:solidFill>
              </a:rPr>
              <a:t>Impedance Controlled and Tolerance: no</a:t>
            </a:r>
          </a:p>
          <a:p>
            <a:pPr lvl="0" algn="l"/>
            <a:r>
              <a:rPr lang="en-US" sz="4800" dirty="0">
                <a:solidFill>
                  <a:schemeClr val="tx1"/>
                </a:solidFill>
              </a:rPr>
              <a:t>Board Rotation on Manufacturing Processing Panel: no</a:t>
            </a:r>
          </a:p>
          <a:p>
            <a:pPr lvl="0" algn="l"/>
            <a:r>
              <a:rPr lang="en-US" sz="4800" dirty="0">
                <a:solidFill>
                  <a:schemeClr val="tx1"/>
                </a:solidFill>
              </a:rPr>
              <a:t>ITAR yes  or </a:t>
            </a:r>
            <a:r>
              <a:rPr lang="en-US" sz="4800" dirty="0" smtClean="0">
                <a:solidFill>
                  <a:schemeClr val="tx1"/>
                </a:solidFill>
              </a:rPr>
              <a:t>No: </a:t>
            </a:r>
            <a:r>
              <a:rPr lang="en-US" sz="4800" dirty="0" smtClean="0">
                <a:solidFill>
                  <a:schemeClr val="tx1"/>
                </a:solidFill>
              </a:rPr>
              <a:t>No</a:t>
            </a:r>
            <a:endParaRPr lang="en-US" sz="4800" dirty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860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1187450"/>
            <a:ext cx="5925853" cy="53657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1414"/>
            <a:ext cx="7772400" cy="6889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PCB Order Specification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038600" y="3352800"/>
            <a:ext cx="1066800" cy="1066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524000" y="2971800"/>
            <a:ext cx="25146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52400" y="2362200"/>
            <a:ext cx="137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portion requires Cu filled </a:t>
            </a:r>
            <a:r>
              <a:rPr lang="en-US" dirty="0" err="1" smtClean="0"/>
              <a:t>Vias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0438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1414"/>
            <a:ext cx="7772400" cy="6889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PCB Order Specification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062797" y="1657265"/>
            <a:ext cx="1126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Top side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104388" y="1688068"/>
            <a:ext cx="1668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Bottom side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2133600"/>
            <a:ext cx="4225193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013" y="2142038"/>
            <a:ext cx="4198387" cy="380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4380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33</Words>
  <Application>Microsoft Office PowerPoint</Application>
  <PresentationFormat>On-screen Show (4:3)</PresentationFormat>
  <Paragraphs>24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PCB Order Specification</vt:lpstr>
      <vt:lpstr>PCB Order Specification</vt:lpstr>
      <vt:lpstr>PCB Order Specification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PCB Order Specification</dc:title>
  <dc:creator>Kohei Fujii</dc:creator>
  <cp:lastModifiedBy>Kohei Fujii</cp:lastModifiedBy>
  <cp:revision>16</cp:revision>
  <dcterms:created xsi:type="dcterms:W3CDTF">2011-12-20T19:07:52Z</dcterms:created>
  <dcterms:modified xsi:type="dcterms:W3CDTF">2019-07-10T13:25:45Z</dcterms:modified>
</cp:coreProperties>
</file>